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4"/>
  </p:sldMasterIdLst>
  <p:notesMasterIdLst>
    <p:notesMasterId r:id="rId13"/>
  </p:notesMasterIdLst>
  <p:sldIdLst>
    <p:sldId id="342" r:id="rId5"/>
    <p:sldId id="323" r:id="rId6"/>
    <p:sldId id="325" r:id="rId7"/>
    <p:sldId id="316" r:id="rId8"/>
    <p:sldId id="2134804749" r:id="rId9"/>
    <p:sldId id="330" r:id="rId10"/>
    <p:sldId id="347" r:id="rId11"/>
    <p:sldId id="345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33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ECD637-6D72-40BB-8575-418A73D27789}" v="6" dt="2021-08-24T13:09:13.479"/>
    <p1510:client id="{48ECEDA7-7735-7811-D6DF-298E09658EFF}" v="20" dt="2021-08-26T16:35:37.344"/>
    <p1510:client id="{CEDD6869-F43A-46BB-B5EF-9EE87F538591}" v="2" dt="2021-08-23T20:37:13.102"/>
  </p1510:revLst>
</p1510:revInfo>
</file>

<file path=ppt/tableStyles.xml><?xml version="1.0" encoding="utf-8"?>
<a:tblStyleLst xmlns:a="http://schemas.openxmlformats.org/drawingml/2006/main" def="{5EB105CE-DAD9-4EDD-8622-1E005019F7C2}">
  <a:tblStyle styleId="{5EB105CE-DAD9-4EDD-8622-1E005019F7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73" autoAdjust="0"/>
  </p:normalViewPr>
  <p:slideViewPr>
    <p:cSldViewPr snapToGrid="0">
      <p:cViewPr>
        <p:scale>
          <a:sx n="50" d="100"/>
          <a:sy n="50" d="100"/>
        </p:scale>
        <p:origin x="166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1746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>
              <a:buFont typeface="+mj-lt"/>
              <a:buNone/>
            </a:pPr>
            <a:r>
              <a:rPr lang="en-US" kern="1200"/>
              <a:t>Overview of Workshop:</a:t>
            </a:r>
          </a:p>
          <a:p>
            <a:pPr marL="228600" lvl="0" indent="-228600" algn="l">
              <a:buFont typeface="+mj-lt"/>
              <a:buAutoNum type="arabicPeriod"/>
            </a:pPr>
            <a:r>
              <a:rPr lang="en-US" kern="1200"/>
              <a:t>What is manufacturing (then and now)?</a:t>
            </a:r>
          </a:p>
          <a:p>
            <a:pPr marL="228600" lvl="0" indent="-228600" algn="l">
              <a:buFont typeface="+mj-lt"/>
              <a:buAutoNum type="arabicPeriod"/>
            </a:pPr>
            <a:r>
              <a:rPr lang="en-US" kern="1200"/>
              <a:t>What kinds of things are manufactured today?</a:t>
            </a:r>
          </a:p>
          <a:p>
            <a:pPr marL="228600" lvl="0" indent="-228600" algn="l">
              <a:buFont typeface="+mj-lt"/>
              <a:buAutoNum type="arabicPeriod"/>
            </a:pPr>
            <a:r>
              <a:rPr lang="en-US" kern="1200"/>
              <a:t>How do we manufacture products?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kern="1200"/>
              <a:t>Why manufacturing? (Students explore manufacturing in CT)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kern="1200"/>
              <a:t>Reflection (Students reflect on what they have learned)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kern="1200"/>
              <a:t>Summary: Why Manufacturing?</a:t>
            </a:r>
            <a:endParaRPr lang="en-US"/>
          </a:p>
          <a:p>
            <a:pPr algn="l">
              <a:buAutoNum type="arabicPeriod"/>
            </a:pPr>
            <a:endParaRPr lang="en-US" kern="1200"/>
          </a:p>
          <a:p>
            <a:pPr algn="l">
              <a:buAutoNum type="arabicPeriod"/>
            </a:pPr>
            <a:endParaRPr lang="en-US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07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kern="1200"/>
          </a:p>
          <a:p>
            <a:pPr marL="228600" indent="0" algn="l"/>
            <a:endParaRPr lang="en-US" kern="1200"/>
          </a:p>
          <a:p>
            <a:pPr algn="l">
              <a:buAutoNum type="arabicPeriod"/>
            </a:pPr>
            <a:endParaRPr lang="en-US" kern="1200"/>
          </a:p>
          <a:p>
            <a:pPr algn="l">
              <a:buAutoNum type="arabicPeriod"/>
            </a:pPr>
            <a:endParaRPr lang="en-US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8761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entury Schoolbook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>
                <a:latin typeface="Century Schoolbook"/>
              </a:rPr>
              <a:t>The manufacture of products uses the </a:t>
            </a:r>
            <a:r>
              <a:rPr lang="en-US" sz="1200" b="1">
                <a:latin typeface="Century Schoolbook"/>
              </a:rPr>
              <a:t>assembly line </a:t>
            </a:r>
            <a:r>
              <a:rPr lang="en-US" sz="1200">
                <a:latin typeface="Century Schoolbook"/>
              </a:rPr>
              <a:t>process invented by </a:t>
            </a:r>
            <a:r>
              <a:rPr lang="en-US" sz="1200" b="1">
                <a:latin typeface="Century Schoolbook"/>
              </a:rPr>
              <a:t>Henry Ford </a:t>
            </a:r>
            <a:r>
              <a:rPr lang="en-US" sz="1200">
                <a:latin typeface="Century Schoolbook"/>
              </a:rPr>
              <a:t>in the </a:t>
            </a:r>
            <a:r>
              <a:rPr lang="en-US" sz="1200" b="1">
                <a:latin typeface="Century Schoolbook"/>
              </a:rPr>
              <a:t>1900s </a:t>
            </a:r>
            <a:r>
              <a:rPr lang="en-US" sz="1200">
                <a:latin typeface="Century Schoolbook"/>
              </a:rPr>
              <a:t>to produce </a:t>
            </a:r>
            <a:r>
              <a:rPr lang="en-US" sz="1200" b="1">
                <a:latin typeface="Century Schoolbook"/>
              </a:rPr>
              <a:t>lots </a:t>
            </a:r>
            <a:r>
              <a:rPr lang="en-US" sz="1200">
                <a:latin typeface="Century Schoolbook"/>
              </a:rPr>
              <a:t>of cars at </a:t>
            </a:r>
            <a:r>
              <a:rPr lang="en-US" sz="1200" b="1">
                <a:latin typeface="Century Schoolbook"/>
              </a:rPr>
              <a:t>lower</a:t>
            </a:r>
            <a:r>
              <a:rPr lang="en-US" sz="1200">
                <a:latin typeface="Century Schoolbook"/>
              </a:rPr>
              <a:t> cost.</a:t>
            </a:r>
            <a:endParaRPr lang="en-US" kern="1200">
              <a:latin typeface="Century Schoolbook"/>
            </a:endParaRPr>
          </a:p>
          <a:p>
            <a:r>
              <a:rPr lang="en-US" sz="1200">
                <a:latin typeface="Century Schoolbook"/>
              </a:rPr>
              <a:t>How are products manufactured?  Machines and lots of people (in 1913, a Ford Model T plant had 14,000 people working there.</a:t>
            </a:r>
          </a:p>
          <a:p>
            <a:r>
              <a:rPr lang="en-US" sz="1200">
                <a:latin typeface="Century Schoolbook"/>
              </a:rPr>
              <a:t>Three characteristics of early manufacturing? Early manufacturing was dark, dirty and dangerous.</a:t>
            </a:r>
          </a:p>
          <a:p>
            <a:pPr algn="l">
              <a:buAutoNum type="arabicPeriod"/>
            </a:pPr>
            <a:endParaRPr lang="en-US" kern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61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kern="1200" dirty="0"/>
              <a:t>Manufacturing today, advanced manufacturing is different.</a:t>
            </a:r>
          </a:p>
          <a:p>
            <a:pPr algn="l"/>
            <a:endParaRPr lang="en-US" kern="1200" dirty="0"/>
          </a:p>
          <a:p>
            <a:pPr algn="l"/>
            <a:r>
              <a:rPr lang="en-US" kern="1200" dirty="0"/>
              <a:t>How are products manufactured? </a:t>
            </a:r>
          </a:p>
          <a:p>
            <a:pPr algn="l"/>
            <a:r>
              <a:rPr lang="en-US" sz="1200" dirty="0">
                <a:latin typeface="Comic Sans MS" panose="030F0702030302020204" pitchFamily="66" charset="0"/>
              </a:rPr>
              <a:t>Complex machines, Robots</a:t>
            </a:r>
            <a:r>
              <a:rPr lang="en-US" sz="1200" b="0" dirty="0">
                <a:latin typeface="Comic Sans MS" panose="030F0702030302020204" pitchFamily="66" charset="0"/>
              </a:rPr>
              <a:t>, Less people (500 assembly line workers at Ford Plant in MI)</a:t>
            </a:r>
            <a:r>
              <a:rPr lang="en-US" sz="1200" dirty="0">
                <a:latin typeface="Comic Sans MS" panose="030F0702030302020204" pitchFamily="66" charset="0"/>
              </a:rPr>
              <a:t>.</a:t>
            </a:r>
          </a:p>
          <a:p>
            <a:pPr algn="l"/>
            <a:endParaRPr lang="en-US" kern="1200" dirty="0"/>
          </a:p>
          <a:p>
            <a:pPr algn="l"/>
            <a:r>
              <a:rPr lang="en-US" kern="1200" dirty="0"/>
              <a:t>Three differences between advanced manufacturing and early manufacturing?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i="0" u="none" strike="noStrike" baseline="0" dirty="0">
                <a:solidFill>
                  <a:srgbClr val="414042"/>
                </a:solidFill>
                <a:latin typeface="Century Schoolbook"/>
              </a:rPr>
              <a:t>Advanced manufacturing </a:t>
            </a:r>
            <a:r>
              <a:rPr lang="en-US" dirty="0">
                <a:solidFill>
                  <a:srgbClr val="414042"/>
                </a:solidFill>
                <a:latin typeface="Century Schoolbook"/>
              </a:rPr>
              <a:t>is</a:t>
            </a:r>
            <a:r>
              <a:rPr lang="en-US" sz="1200" i="0" u="none" strike="noStrike" baseline="0" dirty="0">
                <a:solidFill>
                  <a:srgbClr val="414042"/>
                </a:solidFill>
                <a:latin typeface="Century Schoolbook"/>
              </a:rPr>
              <a:t> </a:t>
            </a:r>
            <a:r>
              <a:rPr lang="en-US" sz="1200" b="1" i="0" u="none" strike="noStrike" baseline="0" dirty="0">
                <a:solidFill>
                  <a:srgbClr val="414042"/>
                </a:solidFill>
                <a:latin typeface="Century Schoolbook"/>
              </a:rPr>
              <a:t>cleaner</a:t>
            </a:r>
            <a:r>
              <a:rPr lang="en-US" sz="1200" i="0" u="none" strike="noStrike" baseline="0" dirty="0">
                <a:solidFill>
                  <a:srgbClr val="414042"/>
                </a:solidFill>
                <a:latin typeface="Century Schoolbook"/>
              </a:rPr>
              <a:t>, </a:t>
            </a:r>
            <a:r>
              <a:rPr lang="en-US" sz="1200" b="1" i="0" u="none" strike="noStrike" baseline="0" dirty="0">
                <a:solidFill>
                  <a:srgbClr val="414042"/>
                </a:solidFill>
                <a:latin typeface="Century Schoolbook"/>
              </a:rPr>
              <a:t>leaner</a:t>
            </a:r>
            <a:r>
              <a:rPr lang="en-US" sz="1200" i="0" u="none" strike="noStrike" baseline="0" dirty="0">
                <a:solidFill>
                  <a:srgbClr val="414042"/>
                </a:solidFill>
                <a:latin typeface="Century Schoolbook"/>
              </a:rPr>
              <a:t> (uses less raw materials and less people) and </a:t>
            </a:r>
            <a:r>
              <a:rPr lang="en-US" sz="1200" b="1" i="0" u="none" strike="noStrike" baseline="0" dirty="0">
                <a:solidFill>
                  <a:srgbClr val="414042"/>
                </a:solidFill>
                <a:latin typeface="Century Schoolbook"/>
              </a:rPr>
              <a:t>greener</a:t>
            </a:r>
            <a:r>
              <a:rPr lang="en-US" sz="1200" i="0" u="none" strike="noStrike" baseline="0" dirty="0">
                <a:solidFill>
                  <a:srgbClr val="414042"/>
                </a:solidFill>
                <a:latin typeface="Century Schoolbook"/>
              </a:rPr>
              <a:t> (does less harm to the environment).</a:t>
            </a:r>
          </a:p>
          <a:p>
            <a:pPr algn="l"/>
            <a:endParaRPr lang="en-US" kern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968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54749-F80D-4999-B3A7-4DC7BD3136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3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adac53f5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6adac53f51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233" name="Google Shape;233;g6adac53f51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65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adac53f5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6adac53f51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233" name="Google Shape;233;g6adac53f51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49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adac53f5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6adac53f51_0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Ask students the following questions as they share:</a:t>
            </a:r>
          </a:p>
          <a:p>
            <a:pPr marL="457200" indent="-457200">
              <a:buAutoNum type="arabicPeriod"/>
            </a:pPr>
            <a:r>
              <a:rPr lang="en-US" sz="1200">
                <a:latin typeface="Century Schoolbook"/>
              </a:rPr>
              <a:t>Three differences between early and advanced manufacturing? </a:t>
            </a:r>
          </a:p>
          <a:p>
            <a:pPr marL="457200" indent="-457200">
              <a:buAutoNum type="arabicPeriod"/>
            </a:pPr>
            <a:r>
              <a:rPr lang="en-US" sz="1200">
                <a:latin typeface="Century Schoolbook"/>
              </a:rPr>
              <a:t>Three new things I learned about manufacturing?</a:t>
            </a:r>
          </a:p>
          <a:p>
            <a:pPr marL="457200" indent="-457200">
              <a:buAutoNum type="arabicPeriod"/>
            </a:pPr>
            <a:r>
              <a:rPr lang="en-US" sz="1200">
                <a:latin typeface="Century Schoolbook"/>
              </a:rPr>
              <a:t>Two things I want to learn more about in manufacturing?</a:t>
            </a:r>
          </a:p>
          <a:p>
            <a:pPr marL="457200" indent="-457200">
              <a:buAutoNum type="arabicPeriod"/>
            </a:pPr>
            <a:r>
              <a:rPr lang="en-US" sz="1200">
                <a:latin typeface="Century Schoolbook"/>
              </a:rPr>
              <a:t>Why do people want to work in manufacturing?</a:t>
            </a:r>
          </a:p>
          <a:p>
            <a:pPr marL="457200" indent="-457200">
              <a:buAutoNum type="arabicPeriod"/>
            </a:pPr>
            <a:endParaRPr lang="en-US" sz="1200">
              <a:latin typeface="Century Schoolboo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233" name="Google Shape;233;g6adac53f51_0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10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0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B315-76D8-44CE-B5C8-57BEFE55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066" y="315290"/>
            <a:ext cx="3018086" cy="352419"/>
          </a:xfrm>
          <a:prstGeom prst="rect">
            <a:avLst/>
          </a:prstGeom>
        </p:spPr>
        <p:txBody>
          <a:bodyPr/>
          <a:lstStyle>
            <a:lvl1pPr algn="r">
              <a:defRPr sz="1800">
                <a:solidFill>
                  <a:srgbClr val="23459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2695469-14EF-43E7-B902-9FE7B5B63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5399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15239761-53C2-4B90-BBEF-A919346379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3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BE34F9-1C57-4557-B882-1541ADABCBD7}"/>
              </a:ext>
            </a:extLst>
          </p:cNvPr>
          <p:cNvSpPr/>
          <p:nvPr userDrawn="1"/>
        </p:nvSpPr>
        <p:spPr>
          <a:xfrm>
            <a:off x="0" y="6595560"/>
            <a:ext cx="9144000" cy="262440"/>
          </a:xfrm>
          <a:prstGeom prst="rect">
            <a:avLst/>
          </a:prstGeom>
          <a:solidFill>
            <a:srgbClr val="2345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7D7896-4794-4FD2-8BCD-4467A3F24E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08" y="133086"/>
            <a:ext cx="1118414" cy="6858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A9260C7-92BF-4783-A48B-BED33241D5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65" y="129748"/>
            <a:ext cx="822593" cy="6891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A58A8F1-24C6-4AF1-A838-0A9DAE4A36C5}"/>
              </a:ext>
            </a:extLst>
          </p:cNvPr>
          <p:cNvSpPr/>
          <p:nvPr userDrawn="1"/>
        </p:nvSpPr>
        <p:spPr>
          <a:xfrm>
            <a:off x="1" y="6595560"/>
            <a:ext cx="9144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+mj-lt"/>
                <a:cs typeface="Segoe UI" panose="020B0502040204020203" pitchFamily="34" charset="0"/>
              </a:rPr>
              <a:t>Connecticut Center for Advanced Technology, Inc. | 222 Pitkin Street, Suite 101, East Hartford CT 06108 | 860.291.8832</a:t>
            </a: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3FB9BD2-5C6F-40AC-9742-3BD045E6C461}"/>
              </a:ext>
            </a:extLst>
          </p:cNvPr>
          <p:cNvPicPr/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/>
          <a:stretch/>
        </p:blipFill>
        <p:spPr>
          <a:xfrm>
            <a:off x="68178" y="70805"/>
            <a:ext cx="4030522" cy="8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NAi1JhCf6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americanexperience/features/-gallery-henryford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CvJyAAPo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www.pexels.com/@kelly-lacy-1179532?utm_content=attributionCopyText&amp;utm_medium=referral&amp;utm_source=pexels" TargetMode="External"/><Relationship Id="rId18" Type="http://schemas.openxmlformats.org/officeDocument/2006/relationships/hyperlink" Target="https://unsplash.com/@www_erzetich_com?utm_source=unsplash&amp;utm_medium=referral&amp;utm_content=creditCopyText" TargetMode="External"/><Relationship Id="rId3" Type="http://schemas.openxmlformats.org/officeDocument/2006/relationships/image" Target="../media/image12.png"/><Relationship Id="rId21" Type="http://schemas.openxmlformats.org/officeDocument/2006/relationships/hyperlink" Target="https://pixabay.com/?utm_source=link-attribution&amp;utm_medium=referral&amp;utm_campaign=image&amp;utm_content=2819136" TargetMode="External"/><Relationship Id="rId7" Type="http://schemas.openxmlformats.org/officeDocument/2006/relationships/image" Target="../media/image16.jpeg"/><Relationship Id="rId12" Type="http://schemas.openxmlformats.org/officeDocument/2006/relationships/hyperlink" Target="https://unsplash.com/@spacexuan?utm_source=unsplash&amp;utm_medium=referral&amp;utm_content=creditCopyText" TargetMode="External"/><Relationship Id="rId17" Type="http://schemas.openxmlformats.org/officeDocument/2006/relationships/hyperlink" Target="https://unsplash.com/@zmorph3d?utm_source=unsplash&amp;utm_medium=referral&amp;utm_content=creditCopyText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unsplash.com/s/photos/chocolate-box?utm_source=unsplash&amp;utm_medium=referral&amp;utm_content=creditCopyText" TargetMode="External"/><Relationship Id="rId20" Type="http://schemas.openxmlformats.org/officeDocument/2006/relationships/hyperlink" Target="https://pixabay.com/users/jarmoluk-143740/?utm_source=link-attribution&amp;utm_medium=referral&amp;utm_campaign=image&amp;utm_content=2819136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hyperlink" Target="https://www.wepcoplastics.com/capabilities/" TargetMode="External"/><Relationship Id="rId5" Type="http://schemas.openxmlformats.org/officeDocument/2006/relationships/image" Target="../media/image14.jpeg"/><Relationship Id="rId15" Type="http://schemas.openxmlformats.org/officeDocument/2006/relationships/hyperlink" Target="https://unsplash.com/@moniquecarrati?utm_source=unsplash&amp;utm_medium=referral&amp;utm_content=creditCopyText" TargetMode="External"/><Relationship Id="rId23" Type="http://schemas.openxmlformats.org/officeDocument/2006/relationships/hyperlink" Target="https://unsplash.com/s/photos/offshore-wind?utm_source=unsplash&amp;utm_medium=referral&amp;utm_content=creditCopyText" TargetMode="External"/><Relationship Id="rId10" Type="http://schemas.openxmlformats.org/officeDocument/2006/relationships/image" Target="../media/image19.png"/><Relationship Id="rId19" Type="http://schemas.openxmlformats.org/officeDocument/2006/relationships/hyperlink" Target="https://unsplash.com/s/photos/manufacturing?utm_source=unsplash&amp;utm_medium=referral&amp;utm_content=creditCopyText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hyperlink" Target="https://www.pexels.com/photo/gray-plane-inside-hangar-2382848/?utm_content=attributionCopyText&amp;utm_medium=referral&amp;utm_source=pexels" TargetMode="External"/><Relationship Id="rId22" Type="http://schemas.openxmlformats.org/officeDocument/2006/relationships/hyperlink" Target="https://unsplash.com/@nrdoherty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hyperlink" Target="https://www.youtube.com/watch?v=_qCvJyAAP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0094BF86-D80F-4AC7-8416-2DE4EB05366A}"/>
              </a:ext>
            </a:extLst>
          </p:cNvPr>
          <p:cNvSpPr txBox="1">
            <a:spLocks/>
          </p:cNvSpPr>
          <p:nvPr/>
        </p:nvSpPr>
        <p:spPr>
          <a:xfrm>
            <a:off x="0" y="1227309"/>
            <a:ext cx="9144000" cy="579059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b="1" dirty="0">
                <a:solidFill>
                  <a:srgbClr val="ED7D31"/>
                </a:solidFill>
                <a:latin typeface="+mn-lt"/>
                <a:cs typeface="Helvetica"/>
              </a:rPr>
              <a:t>What is Manufacturing?</a:t>
            </a:r>
            <a:endParaRPr lang="en-US" dirty="0">
              <a:solidFill>
                <a:prstClr val="black"/>
              </a:solidFill>
              <a:latin typeface="+mn-lt"/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F7E995-FE7E-4039-94CF-8CE07A087B6C}"/>
              </a:ext>
            </a:extLst>
          </p:cNvPr>
          <p:cNvSpPr txBox="1"/>
          <p:nvPr/>
        </p:nvSpPr>
        <p:spPr>
          <a:xfrm>
            <a:off x="5955513" y="4034368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+mn-lt"/>
              </a:rPr>
              <a:t>Image source: shutterstock.com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567D97-A745-4EB7-B130-3A0D118A7F9F}"/>
              </a:ext>
            </a:extLst>
          </p:cNvPr>
          <p:cNvSpPr txBox="1">
            <a:spLocks/>
          </p:cNvSpPr>
          <p:nvPr/>
        </p:nvSpPr>
        <p:spPr>
          <a:xfrm>
            <a:off x="576538" y="1842308"/>
            <a:ext cx="7990923" cy="471597"/>
          </a:xfrm>
          <a:prstGeom prst="rect">
            <a:avLst/>
          </a:prstGeom>
        </p:spPr>
        <p:txBody>
          <a:bodyPr vert="horz" lIns="182832" tIns="91416" rIns="182832" bIns="91416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the image to watch video about manufacturing.</a:t>
            </a:r>
          </a:p>
          <a:p>
            <a:pPr algn="ctr"/>
            <a:endParaRPr lang="en-US" sz="2400" dirty="0">
              <a:latin typeface="+mn-lt"/>
              <a:cs typeface="Helvetica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44A9D1-320A-4A4B-9ADC-D58AFB4E402D}"/>
              </a:ext>
            </a:extLst>
          </p:cNvPr>
          <p:cNvGrpSpPr/>
          <p:nvPr/>
        </p:nvGrpSpPr>
        <p:grpSpPr>
          <a:xfrm>
            <a:off x="1095228" y="2446095"/>
            <a:ext cx="6953544" cy="3545177"/>
            <a:chOff x="954509" y="2446095"/>
            <a:chExt cx="6953544" cy="3545177"/>
          </a:xfrm>
        </p:grpSpPr>
        <p:pic>
          <p:nvPicPr>
            <p:cNvPr id="10" name="Picture 9">
              <a:hlinkClick r:id="rId3"/>
              <a:extLst>
                <a:ext uri="{FF2B5EF4-FFF2-40B4-BE49-F238E27FC236}">
                  <a16:creationId xmlns:a16="http://schemas.microsoft.com/office/drawing/2014/main" id="{F2672652-B0FC-435A-AA64-F444DBC29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509" y="2446095"/>
              <a:ext cx="6953544" cy="35451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C13F0B-EF7A-49B9-A378-EFF225E1ED7A}"/>
                </a:ext>
              </a:extLst>
            </p:cNvPr>
            <p:cNvSpPr txBox="1"/>
            <p:nvPr/>
          </p:nvSpPr>
          <p:spPr>
            <a:xfrm>
              <a:off x="954509" y="5751848"/>
              <a:ext cx="135485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+mn-lt"/>
                </a:rPr>
                <a:t>Source: Lockheed Martin</a:t>
              </a:r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2717A5F-3904-4CF3-BC05-4984E0462BE4}"/>
              </a:ext>
            </a:extLst>
          </p:cNvPr>
          <p:cNvSpPr txBox="1">
            <a:spLocks/>
          </p:cNvSpPr>
          <p:nvPr/>
        </p:nvSpPr>
        <p:spPr>
          <a:xfrm>
            <a:off x="964599" y="5973359"/>
            <a:ext cx="7214802" cy="579059"/>
          </a:xfrm>
          <a:prstGeom prst="rect">
            <a:avLst/>
          </a:prstGeom>
        </p:spPr>
        <p:txBody>
          <a:bodyPr vert="horz" lIns="182832" tIns="91416" rIns="182832" bIns="91416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ctr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Write down 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three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things you 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learned.</a:t>
            </a:r>
            <a:endParaRPr lang="en-US" sz="2400" dirty="0">
              <a:solidFill>
                <a:schemeClr val="tx1"/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270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0094BF86-D80F-4AC7-8416-2DE4EB05366A}"/>
              </a:ext>
            </a:extLst>
          </p:cNvPr>
          <p:cNvSpPr txBox="1">
            <a:spLocks/>
          </p:cNvSpPr>
          <p:nvPr/>
        </p:nvSpPr>
        <p:spPr>
          <a:xfrm>
            <a:off x="0" y="1122501"/>
            <a:ext cx="9144000" cy="579059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b="1">
                <a:solidFill>
                  <a:srgbClr val="ED7D31"/>
                </a:solidFill>
                <a:latin typeface="+mn-lt"/>
                <a:cs typeface="Helvetica"/>
              </a:rPr>
              <a:t>Manufacturing</a:t>
            </a:r>
            <a:endParaRPr lang="en-US">
              <a:solidFill>
                <a:prstClr val="black"/>
              </a:solidFill>
              <a:latin typeface="+mn-lt"/>
              <a:cs typeface="Helvetica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567D97-A745-4EB7-B130-3A0D118A7F9F}"/>
              </a:ext>
            </a:extLst>
          </p:cNvPr>
          <p:cNvSpPr txBox="1">
            <a:spLocks/>
          </p:cNvSpPr>
          <p:nvPr/>
        </p:nvSpPr>
        <p:spPr>
          <a:xfrm>
            <a:off x="448577" y="1665029"/>
            <a:ext cx="8246847" cy="1748790"/>
          </a:xfrm>
          <a:prstGeom prst="rect">
            <a:avLst/>
          </a:prstGeom>
        </p:spPr>
        <p:txBody>
          <a:bodyPr vert="horz" lIns="182832" tIns="91416" rIns="182832" bIns="91416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Manufacturing is the process of turning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natural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(raw)  and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processed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materials into products.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The products are made on a 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large scale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 For example, 1000+ products made in a few hours or days</a:t>
            </a:r>
            <a:r>
              <a:rPr lang="en-US" sz="2400" dirty="0">
                <a:latin typeface="+mn-lt"/>
              </a:rPr>
              <a:t>.</a:t>
            </a:r>
          </a:p>
          <a:p>
            <a:pPr lvl="2" algn="ctr"/>
            <a:r>
              <a:rPr lang="en-US" sz="240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endParaRPr lang="en-US" sz="2400" dirty="0">
              <a:latin typeface="+mn-lt"/>
              <a:cs typeface="Helvetica"/>
            </a:endParaRPr>
          </a:p>
        </p:txBody>
      </p:sp>
      <p:pic>
        <p:nvPicPr>
          <p:cNvPr id="9" name="Picture 254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B51D941B-7C9D-4EAB-8822-E84A2B0EE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52" y="3460645"/>
            <a:ext cx="2753021" cy="2285068"/>
          </a:xfrm>
          <a:prstGeom prst="rect">
            <a:avLst/>
          </a:prstGeom>
        </p:spPr>
      </p:pic>
      <p:pic>
        <p:nvPicPr>
          <p:cNvPr id="13" name="Picture 257" descr="A picture containing building, sitting, table, food&#10;&#10;Description generated with very high confidence">
            <a:extLst>
              <a:ext uri="{FF2B5EF4-FFF2-40B4-BE49-F238E27FC236}">
                <a16:creationId xmlns:a16="http://schemas.microsoft.com/office/drawing/2014/main" id="{692DD2FD-517F-4C8B-A9D6-5FA6C21E0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2" b="6736"/>
          <a:stretch/>
        </p:blipFill>
        <p:spPr>
          <a:xfrm>
            <a:off x="2924274" y="3479187"/>
            <a:ext cx="3145152" cy="2266526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3D44D622-9FF9-4989-8359-FA5CA9B39080}"/>
              </a:ext>
            </a:extLst>
          </p:cNvPr>
          <p:cNvSpPr/>
          <p:nvPr/>
        </p:nvSpPr>
        <p:spPr>
          <a:xfrm>
            <a:off x="2179441" y="4093768"/>
            <a:ext cx="1313410" cy="92963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4F2F6A-2805-4B5B-B47E-83FC31DA4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980" y="3448478"/>
            <a:ext cx="3071553" cy="228506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21476683-DB59-4766-93CE-A448B4778A7D}"/>
              </a:ext>
            </a:extLst>
          </p:cNvPr>
          <p:cNvSpPr/>
          <p:nvPr/>
        </p:nvSpPr>
        <p:spPr>
          <a:xfrm>
            <a:off x="5304949" y="4155466"/>
            <a:ext cx="1313410" cy="92963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C5004-374F-4C50-A205-1FB3CF027EEA}"/>
              </a:ext>
            </a:extLst>
          </p:cNvPr>
          <p:cNvSpPr txBox="1"/>
          <p:nvPr/>
        </p:nvSpPr>
        <p:spPr>
          <a:xfrm>
            <a:off x="173252" y="5768924"/>
            <a:ext cx="2751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Raw Material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0CC6A1-12C7-464C-9EF4-D7074A18492C}"/>
              </a:ext>
            </a:extLst>
          </p:cNvPr>
          <p:cNvSpPr txBox="1"/>
          <p:nvPr/>
        </p:nvSpPr>
        <p:spPr>
          <a:xfrm>
            <a:off x="2896099" y="5759498"/>
            <a:ext cx="30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Manufacture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005881-B216-40EB-AC31-B5515CC47D60}"/>
              </a:ext>
            </a:extLst>
          </p:cNvPr>
          <p:cNvSpPr txBox="1"/>
          <p:nvPr/>
        </p:nvSpPr>
        <p:spPr>
          <a:xfrm>
            <a:off x="5961654" y="5752088"/>
            <a:ext cx="306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+mn-lt"/>
              </a:rPr>
              <a:t>Product</a:t>
            </a:r>
          </a:p>
        </p:txBody>
      </p:sp>
    </p:spTree>
    <p:extLst>
      <p:ext uri="{BB962C8B-B14F-4D97-AF65-F5344CB8AC3E}">
        <p14:creationId xmlns:p14="http://schemas.microsoft.com/office/powerpoint/2010/main" val="316585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0094BF86-D80F-4AC7-8416-2DE4EB05366A}"/>
              </a:ext>
            </a:extLst>
          </p:cNvPr>
          <p:cNvSpPr txBox="1">
            <a:spLocks/>
          </p:cNvSpPr>
          <p:nvPr/>
        </p:nvSpPr>
        <p:spPr>
          <a:xfrm>
            <a:off x="101336" y="972679"/>
            <a:ext cx="9144000" cy="1074477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b="1">
                <a:solidFill>
                  <a:srgbClr val="ED7D31"/>
                </a:solidFill>
                <a:latin typeface="+mn-lt"/>
                <a:cs typeface="Helvetica"/>
              </a:rPr>
              <a:t>Early Manufacturing</a:t>
            </a:r>
            <a:endParaRPr lang="en-US">
              <a:solidFill>
                <a:prstClr val="black"/>
              </a:solidFill>
              <a:latin typeface="+mn-lt"/>
              <a:cs typeface="Helvetica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F567D97-A745-4EB7-B130-3A0D118A7F9F}"/>
              </a:ext>
            </a:extLst>
          </p:cNvPr>
          <p:cNvSpPr txBox="1">
            <a:spLocks/>
          </p:cNvSpPr>
          <p:nvPr/>
        </p:nvSpPr>
        <p:spPr>
          <a:xfrm>
            <a:off x="49428" y="5217192"/>
            <a:ext cx="9144000" cy="1270104"/>
          </a:xfrm>
          <a:prstGeom prst="rect">
            <a:avLst/>
          </a:prstGeom>
        </p:spPr>
        <p:txBody>
          <a:bodyPr vert="horz" lIns="182832" tIns="91416" rIns="182832" bIns="91416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Helvetica"/>
              </a:rPr>
              <a:t>Machines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Helvetica"/>
              </a:rPr>
              <a:t>Lots of People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Helvetica"/>
              </a:rPr>
              <a:t>Dark, dirty and dangerous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858B85A9-B7EF-46DD-90A3-0040ED9E8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31" y="1926818"/>
            <a:ext cx="4018488" cy="3189885"/>
          </a:xfrm>
          <a:prstGeom prst="rect">
            <a:avLst/>
          </a:prstGeom>
        </p:spPr>
      </p:pic>
      <p:pic>
        <p:nvPicPr>
          <p:cNvPr id="12" name="Picture 11" descr="A picture containing outdoor, tree, grass, road&#10;&#10;Description automatically generated">
            <a:extLst>
              <a:ext uri="{FF2B5EF4-FFF2-40B4-BE49-F238E27FC236}">
                <a16:creationId xmlns:a16="http://schemas.microsoft.com/office/drawing/2014/main" id="{477F4855-9EBC-4567-9ABB-8FE46C504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54" y="1943834"/>
            <a:ext cx="4788946" cy="31926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B4C072-8ACF-47F0-859F-98BD98110B5D}"/>
              </a:ext>
            </a:extLst>
          </p:cNvPr>
          <p:cNvSpPr txBox="1"/>
          <p:nvPr/>
        </p:nvSpPr>
        <p:spPr>
          <a:xfrm>
            <a:off x="4430017" y="2069036"/>
            <a:ext cx="1932683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1913 Model 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1754A-98F3-4121-8489-27F51B0F62F8}"/>
              </a:ext>
            </a:extLst>
          </p:cNvPr>
          <p:cNvSpPr txBox="1"/>
          <p:nvPr/>
        </p:nvSpPr>
        <p:spPr>
          <a:xfrm>
            <a:off x="393074" y="2047156"/>
            <a:ext cx="82612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/>
                </a:solidFill>
                <a:latin typeface="+mn-lt"/>
              </a:rPr>
              <a:t>1913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3B642-AB04-446D-94A0-AF9E79F9DA00}"/>
              </a:ext>
            </a:extLst>
          </p:cNvPr>
          <p:cNvSpPr txBox="1"/>
          <p:nvPr/>
        </p:nvSpPr>
        <p:spPr>
          <a:xfrm>
            <a:off x="175390" y="4870482"/>
            <a:ext cx="1300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n-lt"/>
              </a:rPr>
              <a:t>Image source pbs.org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55F522-4E6B-45F1-839F-73AE4456010E}"/>
              </a:ext>
            </a:extLst>
          </p:cNvPr>
          <p:cNvSpPr txBox="1"/>
          <p:nvPr/>
        </p:nvSpPr>
        <p:spPr>
          <a:xfrm>
            <a:off x="4348786" y="4883318"/>
            <a:ext cx="18197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n-lt"/>
              </a:rPr>
              <a:t>Image source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312321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0094BF86-D80F-4AC7-8416-2DE4EB05366A}"/>
              </a:ext>
            </a:extLst>
          </p:cNvPr>
          <p:cNvSpPr txBox="1">
            <a:spLocks/>
          </p:cNvSpPr>
          <p:nvPr/>
        </p:nvSpPr>
        <p:spPr>
          <a:xfrm>
            <a:off x="0" y="1321770"/>
            <a:ext cx="9144000" cy="579059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b="1">
                <a:solidFill>
                  <a:srgbClr val="ED7D31"/>
                </a:solidFill>
                <a:latin typeface="+mn-lt"/>
                <a:cs typeface="Helvetica"/>
              </a:rPr>
              <a:t>Advanced Manufacturing</a:t>
            </a:r>
            <a:endParaRPr lang="en-US">
              <a:solidFill>
                <a:prstClr val="black"/>
              </a:solidFill>
              <a:latin typeface="+mn-lt"/>
              <a:cs typeface="Helvetica"/>
            </a:endParaRPr>
          </a:p>
        </p:txBody>
      </p:sp>
      <p:pic>
        <p:nvPicPr>
          <p:cNvPr id="3" name="Picture 2" descr="A picture containing motorcycle, sitting, bicycle, tab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1FEB62E-6A66-49A3-B33F-1F8AEA17D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1996775"/>
            <a:ext cx="4546018" cy="3024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BF6BA9-04A7-4EEB-A815-CB0DB242F0EC}"/>
              </a:ext>
            </a:extLst>
          </p:cNvPr>
          <p:cNvSpPr txBox="1"/>
          <p:nvPr/>
        </p:nvSpPr>
        <p:spPr>
          <a:xfrm>
            <a:off x="182903" y="4776612"/>
            <a:ext cx="17299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+mn-lt"/>
              </a:rPr>
              <a:t>Image</a:t>
            </a:r>
            <a:r>
              <a:rPr lang="en-US" sz="900">
                <a:solidFill>
                  <a:schemeClr val="bg1"/>
                </a:solidFill>
                <a:latin typeface="+mn-lt"/>
              </a:rPr>
              <a:t> source pbs.org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90451B-16C5-4F3A-8C84-3198BD25A67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93" y="2030542"/>
            <a:ext cx="4181318" cy="2957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0E0FF4-EFBD-482E-9203-FFFB0F2B47BA}"/>
              </a:ext>
            </a:extLst>
          </p:cNvPr>
          <p:cNvSpPr txBox="1"/>
          <p:nvPr/>
        </p:nvSpPr>
        <p:spPr>
          <a:xfrm>
            <a:off x="4788102" y="4739203"/>
            <a:ext cx="18197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n-lt"/>
                <a:cs typeface="Helvetica" panose="020B0604020202020204" pitchFamily="34" charset="0"/>
              </a:rPr>
              <a:t>Phoenix Manufacturing, Enfield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F2645E3-9104-4478-8E5A-AF34157B657A}"/>
              </a:ext>
            </a:extLst>
          </p:cNvPr>
          <p:cNvSpPr txBox="1">
            <a:spLocks/>
          </p:cNvSpPr>
          <p:nvPr/>
        </p:nvSpPr>
        <p:spPr>
          <a:xfrm>
            <a:off x="51028" y="5151469"/>
            <a:ext cx="9006611" cy="1136118"/>
          </a:xfrm>
          <a:prstGeom prst="rect">
            <a:avLst/>
          </a:prstGeom>
        </p:spPr>
        <p:txBody>
          <a:bodyPr vert="horz" lIns="182832" tIns="91416" rIns="182832" bIns="91416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Helvetica"/>
              </a:rPr>
              <a:t>Automated Machines and Robots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Helvetica"/>
              </a:rPr>
              <a:t>Less people making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  <a:cs typeface="Helvetica"/>
              </a:rPr>
              <a:t>Cleaner and safer</a:t>
            </a:r>
          </a:p>
        </p:txBody>
      </p:sp>
    </p:spTree>
    <p:extLst>
      <p:ext uri="{BB962C8B-B14F-4D97-AF65-F5344CB8AC3E}">
        <p14:creationId xmlns:p14="http://schemas.microsoft.com/office/powerpoint/2010/main" val="2626939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ED04CF51-781E-44AF-99F1-3EBE853A2C91}"/>
              </a:ext>
            </a:extLst>
          </p:cNvPr>
          <p:cNvSpPr/>
          <p:nvPr/>
        </p:nvSpPr>
        <p:spPr>
          <a:xfrm rot="10800000" flipH="1">
            <a:off x="-997" y="4200428"/>
            <a:ext cx="2300834" cy="2064578"/>
          </a:xfrm>
          <a:custGeom>
            <a:avLst/>
            <a:gdLst>
              <a:gd name="connsiteX0" fmla="*/ 0 w 3505200"/>
              <a:gd name="connsiteY0" fmla="*/ 2148840 h 2148840"/>
              <a:gd name="connsiteX1" fmla="*/ 2460172 w 3505200"/>
              <a:gd name="connsiteY1" fmla="*/ 2148840 h 2148840"/>
              <a:gd name="connsiteX2" fmla="*/ 3505200 w 3505200"/>
              <a:gd name="connsiteY2" fmla="*/ 2148840 h 2148840"/>
              <a:gd name="connsiteX3" fmla="*/ 2460172 w 3505200"/>
              <a:gd name="connsiteY3" fmla="*/ 0 h 2148840"/>
              <a:gd name="connsiteX4" fmla="*/ 0 w 3505200"/>
              <a:gd name="connsiteY4" fmla="*/ 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2148840">
                <a:moveTo>
                  <a:pt x="0" y="2148840"/>
                </a:moveTo>
                <a:lnTo>
                  <a:pt x="2460172" y="2148840"/>
                </a:lnTo>
                <a:lnTo>
                  <a:pt x="3505200" y="2148840"/>
                </a:lnTo>
                <a:lnTo>
                  <a:pt x="2460172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52C405EB-F662-4730-ACD8-C3C9E868FEE8}"/>
              </a:ext>
            </a:extLst>
          </p:cNvPr>
          <p:cNvSpPr/>
          <p:nvPr/>
        </p:nvSpPr>
        <p:spPr>
          <a:xfrm>
            <a:off x="1765766" y="4200431"/>
            <a:ext cx="3092139" cy="2064576"/>
          </a:xfrm>
          <a:prstGeom prst="parallelogram">
            <a:avLst>
              <a:gd name="adj" fmla="val 32180"/>
            </a:avLst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29" name="Freeform: Shape 12">
            <a:extLst>
              <a:ext uri="{FF2B5EF4-FFF2-40B4-BE49-F238E27FC236}">
                <a16:creationId xmlns:a16="http://schemas.microsoft.com/office/drawing/2014/main" id="{5D4CC58B-7909-4809-8D00-1319FD3A9F04}"/>
              </a:ext>
            </a:extLst>
          </p:cNvPr>
          <p:cNvSpPr/>
          <p:nvPr/>
        </p:nvSpPr>
        <p:spPr>
          <a:xfrm flipH="1">
            <a:off x="6844338" y="4200431"/>
            <a:ext cx="2300834" cy="2064575"/>
          </a:xfrm>
          <a:custGeom>
            <a:avLst/>
            <a:gdLst>
              <a:gd name="connsiteX0" fmla="*/ 0 w 3505200"/>
              <a:gd name="connsiteY0" fmla="*/ 2148840 h 2148840"/>
              <a:gd name="connsiteX1" fmla="*/ 2460172 w 3505200"/>
              <a:gd name="connsiteY1" fmla="*/ 2148840 h 2148840"/>
              <a:gd name="connsiteX2" fmla="*/ 3505200 w 3505200"/>
              <a:gd name="connsiteY2" fmla="*/ 2148840 h 2148840"/>
              <a:gd name="connsiteX3" fmla="*/ 2460172 w 3505200"/>
              <a:gd name="connsiteY3" fmla="*/ 0 h 2148840"/>
              <a:gd name="connsiteX4" fmla="*/ 0 w 3505200"/>
              <a:gd name="connsiteY4" fmla="*/ 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2148840">
                <a:moveTo>
                  <a:pt x="0" y="2148840"/>
                </a:moveTo>
                <a:lnTo>
                  <a:pt x="2460172" y="2148840"/>
                </a:lnTo>
                <a:lnTo>
                  <a:pt x="3505200" y="2148840"/>
                </a:lnTo>
                <a:lnTo>
                  <a:pt x="2460172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E8CA15C6-8A72-4CB3-8965-D8BDDF739653}"/>
              </a:ext>
            </a:extLst>
          </p:cNvPr>
          <p:cNvSpPr/>
          <p:nvPr/>
        </p:nvSpPr>
        <p:spPr>
          <a:xfrm>
            <a:off x="4312198" y="4200431"/>
            <a:ext cx="3092139" cy="2064576"/>
          </a:xfrm>
          <a:prstGeom prst="parallelogram">
            <a:avLst>
              <a:gd name="adj" fmla="val 32180"/>
            </a:avLst>
          </a:prstGeom>
          <a:blipFill dpi="0" rotWithShape="0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A92FC14B-E193-483A-B80A-1F894753A815}"/>
              </a:ext>
            </a:extLst>
          </p:cNvPr>
          <p:cNvSpPr/>
          <p:nvPr/>
        </p:nvSpPr>
        <p:spPr>
          <a:xfrm>
            <a:off x="1765766" y="2028215"/>
            <a:ext cx="3092139" cy="2057888"/>
          </a:xfrm>
          <a:prstGeom prst="parallelogram">
            <a:avLst>
              <a:gd name="adj" fmla="val 32180"/>
            </a:avLst>
          </a:prstGeom>
          <a:blipFill>
            <a:blip r:embed="rId7"/>
            <a:srcRect/>
            <a:stretch>
              <a:fillRect b="10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32" name="Freeform: Shape 15">
            <a:extLst>
              <a:ext uri="{FF2B5EF4-FFF2-40B4-BE49-F238E27FC236}">
                <a16:creationId xmlns:a16="http://schemas.microsoft.com/office/drawing/2014/main" id="{FC32B8AB-5323-4E11-A68A-E8EBFC22D518}"/>
              </a:ext>
            </a:extLst>
          </p:cNvPr>
          <p:cNvSpPr/>
          <p:nvPr/>
        </p:nvSpPr>
        <p:spPr>
          <a:xfrm rot="10800000" flipH="1">
            <a:off x="-998" y="2028217"/>
            <a:ext cx="2300834" cy="2057888"/>
          </a:xfrm>
          <a:custGeom>
            <a:avLst/>
            <a:gdLst>
              <a:gd name="connsiteX0" fmla="*/ 0 w 3505200"/>
              <a:gd name="connsiteY0" fmla="*/ 2148840 h 2148840"/>
              <a:gd name="connsiteX1" fmla="*/ 2460172 w 3505200"/>
              <a:gd name="connsiteY1" fmla="*/ 2148840 h 2148840"/>
              <a:gd name="connsiteX2" fmla="*/ 3505200 w 3505200"/>
              <a:gd name="connsiteY2" fmla="*/ 2148840 h 2148840"/>
              <a:gd name="connsiteX3" fmla="*/ 2460172 w 3505200"/>
              <a:gd name="connsiteY3" fmla="*/ 0 h 2148840"/>
              <a:gd name="connsiteX4" fmla="*/ 0 w 3505200"/>
              <a:gd name="connsiteY4" fmla="*/ 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2148840">
                <a:moveTo>
                  <a:pt x="0" y="2148840"/>
                </a:moveTo>
                <a:lnTo>
                  <a:pt x="2460172" y="2148840"/>
                </a:lnTo>
                <a:lnTo>
                  <a:pt x="3505200" y="2148840"/>
                </a:lnTo>
                <a:lnTo>
                  <a:pt x="2460172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E46A59AF-12A7-41A6-9E2F-D130D4D1902F}"/>
              </a:ext>
            </a:extLst>
          </p:cNvPr>
          <p:cNvSpPr/>
          <p:nvPr/>
        </p:nvSpPr>
        <p:spPr>
          <a:xfrm flipH="1">
            <a:off x="6844338" y="2028216"/>
            <a:ext cx="2300834" cy="2057888"/>
          </a:xfrm>
          <a:custGeom>
            <a:avLst/>
            <a:gdLst>
              <a:gd name="connsiteX0" fmla="*/ 0 w 3505200"/>
              <a:gd name="connsiteY0" fmla="*/ 2148840 h 2148840"/>
              <a:gd name="connsiteX1" fmla="*/ 2460172 w 3505200"/>
              <a:gd name="connsiteY1" fmla="*/ 2148840 h 2148840"/>
              <a:gd name="connsiteX2" fmla="*/ 3505200 w 3505200"/>
              <a:gd name="connsiteY2" fmla="*/ 2148840 h 2148840"/>
              <a:gd name="connsiteX3" fmla="*/ 2460172 w 3505200"/>
              <a:gd name="connsiteY3" fmla="*/ 0 h 2148840"/>
              <a:gd name="connsiteX4" fmla="*/ 0 w 3505200"/>
              <a:gd name="connsiteY4" fmla="*/ 0 h 214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2148840">
                <a:moveTo>
                  <a:pt x="0" y="2148840"/>
                </a:moveTo>
                <a:lnTo>
                  <a:pt x="2460172" y="2148840"/>
                </a:lnTo>
                <a:lnTo>
                  <a:pt x="3505200" y="2148840"/>
                </a:lnTo>
                <a:lnTo>
                  <a:pt x="2460172" y="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BB335416-36A6-4F9C-A167-74190E87AB48}"/>
              </a:ext>
            </a:extLst>
          </p:cNvPr>
          <p:cNvSpPr/>
          <p:nvPr/>
        </p:nvSpPr>
        <p:spPr>
          <a:xfrm>
            <a:off x="4312198" y="2028214"/>
            <a:ext cx="3092139" cy="2057888"/>
          </a:xfrm>
          <a:prstGeom prst="parallelogram">
            <a:avLst>
              <a:gd name="adj" fmla="val 32180"/>
            </a:avLst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013" kern="1200">
              <a:solidFill>
                <a:prstClr val="white"/>
              </a:solidFill>
            </a:endParaRPr>
          </a:p>
        </p:txBody>
      </p:sp>
      <p:sp>
        <p:nvSpPr>
          <p:cNvPr id="35" name="Rectangle: Rounded Corners 25">
            <a:extLst>
              <a:ext uri="{FF2B5EF4-FFF2-40B4-BE49-F238E27FC236}">
                <a16:creationId xmlns:a16="http://schemas.microsoft.com/office/drawing/2014/main" id="{397E44E0-87D6-4386-A06D-BB74193CF794}"/>
              </a:ext>
            </a:extLst>
          </p:cNvPr>
          <p:cNvSpPr/>
          <p:nvPr/>
        </p:nvSpPr>
        <p:spPr>
          <a:xfrm>
            <a:off x="2076313" y="5690416"/>
            <a:ext cx="2023352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Electronics &amp; Computer</a:t>
            </a:r>
          </a:p>
        </p:txBody>
      </p:sp>
      <p:sp>
        <p:nvSpPr>
          <p:cNvPr id="36" name="Rectangle: Rounded Corners 26">
            <a:extLst>
              <a:ext uri="{FF2B5EF4-FFF2-40B4-BE49-F238E27FC236}">
                <a16:creationId xmlns:a16="http://schemas.microsoft.com/office/drawing/2014/main" id="{E7A5A757-5D64-405D-94AE-350F02FF4359}"/>
              </a:ext>
            </a:extLst>
          </p:cNvPr>
          <p:cNvSpPr/>
          <p:nvPr/>
        </p:nvSpPr>
        <p:spPr>
          <a:xfrm>
            <a:off x="5192597" y="3464053"/>
            <a:ext cx="925220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Plastics </a:t>
            </a:r>
          </a:p>
        </p:txBody>
      </p:sp>
      <p:sp>
        <p:nvSpPr>
          <p:cNvPr id="37" name="Rectangle: Rounded Corners 27">
            <a:extLst>
              <a:ext uri="{FF2B5EF4-FFF2-40B4-BE49-F238E27FC236}">
                <a16:creationId xmlns:a16="http://schemas.microsoft.com/office/drawing/2014/main" id="{CF8B76DB-174C-4518-B250-B28C9E9D683F}"/>
              </a:ext>
            </a:extLst>
          </p:cNvPr>
          <p:cNvSpPr/>
          <p:nvPr/>
        </p:nvSpPr>
        <p:spPr>
          <a:xfrm>
            <a:off x="4778048" y="5691847"/>
            <a:ext cx="1712696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Metals &amp; Finishing</a:t>
            </a:r>
          </a:p>
        </p:txBody>
      </p:sp>
      <p:sp>
        <p:nvSpPr>
          <p:cNvPr id="38" name="Rectangle: Rounded Corners 29">
            <a:extLst>
              <a:ext uri="{FF2B5EF4-FFF2-40B4-BE49-F238E27FC236}">
                <a16:creationId xmlns:a16="http://schemas.microsoft.com/office/drawing/2014/main" id="{BECCE605-AED5-4F6E-BDCC-68251AE9D7D8}"/>
              </a:ext>
            </a:extLst>
          </p:cNvPr>
          <p:cNvSpPr/>
          <p:nvPr/>
        </p:nvSpPr>
        <p:spPr>
          <a:xfrm>
            <a:off x="7334835" y="5690416"/>
            <a:ext cx="1512091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Aerospace &amp; Transportation</a:t>
            </a:r>
          </a:p>
        </p:txBody>
      </p:sp>
      <p:sp>
        <p:nvSpPr>
          <p:cNvPr id="39" name="Rectangle: Rounded Corners 30">
            <a:extLst>
              <a:ext uri="{FF2B5EF4-FFF2-40B4-BE49-F238E27FC236}">
                <a16:creationId xmlns:a16="http://schemas.microsoft.com/office/drawing/2014/main" id="{D885FE33-3020-4ACD-9EAC-72F66F4594DC}"/>
              </a:ext>
            </a:extLst>
          </p:cNvPr>
          <p:cNvSpPr/>
          <p:nvPr/>
        </p:nvSpPr>
        <p:spPr>
          <a:xfrm>
            <a:off x="2226306" y="3494201"/>
            <a:ext cx="1740836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Sustainable Energy</a:t>
            </a:r>
          </a:p>
        </p:txBody>
      </p:sp>
      <p:sp>
        <p:nvSpPr>
          <p:cNvPr id="40" name="Rectangle: Rounded Corners 31">
            <a:extLst>
              <a:ext uri="{FF2B5EF4-FFF2-40B4-BE49-F238E27FC236}">
                <a16:creationId xmlns:a16="http://schemas.microsoft.com/office/drawing/2014/main" id="{717282EA-4523-4F0C-9E76-F3F206962710}"/>
              </a:ext>
            </a:extLst>
          </p:cNvPr>
          <p:cNvSpPr/>
          <p:nvPr/>
        </p:nvSpPr>
        <p:spPr>
          <a:xfrm>
            <a:off x="338455" y="5691847"/>
            <a:ext cx="1087862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 dirty="0">
                <a:solidFill>
                  <a:srgbClr val="234598"/>
                </a:solidFill>
                <a:cs typeface="Helvetica" panose="020B0604020202020204" pitchFamily="34" charset="0"/>
              </a:rPr>
              <a:t>Machinery</a:t>
            </a:r>
          </a:p>
        </p:txBody>
      </p:sp>
      <p:sp>
        <p:nvSpPr>
          <p:cNvPr id="41" name="Rectangle: Rounded Corners 33">
            <a:extLst>
              <a:ext uri="{FF2B5EF4-FFF2-40B4-BE49-F238E27FC236}">
                <a16:creationId xmlns:a16="http://schemas.microsoft.com/office/drawing/2014/main" id="{2E0E4FD9-59E2-447A-BC2C-63D6EDD19B00}"/>
              </a:ext>
            </a:extLst>
          </p:cNvPr>
          <p:cNvSpPr/>
          <p:nvPr/>
        </p:nvSpPr>
        <p:spPr>
          <a:xfrm>
            <a:off x="370678" y="3497663"/>
            <a:ext cx="1023413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Chemicals</a:t>
            </a:r>
          </a:p>
        </p:txBody>
      </p:sp>
      <p:sp>
        <p:nvSpPr>
          <p:cNvPr id="42" name="Rectangle: Rounded Corners 34">
            <a:extLst>
              <a:ext uri="{FF2B5EF4-FFF2-40B4-BE49-F238E27FC236}">
                <a16:creationId xmlns:a16="http://schemas.microsoft.com/office/drawing/2014/main" id="{03E2C2F3-795C-42F8-A1EA-488676C9D91F}"/>
              </a:ext>
            </a:extLst>
          </p:cNvPr>
          <p:cNvSpPr/>
          <p:nvPr/>
        </p:nvSpPr>
        <p:spPr>
          <a:xfrm>
            <a:off x="7245191" y="3468737"/>
            <a:ext cx="1677448" cy="41157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38"/>
              </a:spcAft>
              <a:buClrTx/>
            </a:pPr>
            <a:r>
              <a:rPr lang="en-US" b="1" kern="1200">
                <a:solidFill>
                  <a:srgbClr val="234598"/>
                </a:solidFill>
                <a:cs typeface="Helvetica" panose="020B0604020202020204" pitchFamily="34" charset="0"/>
              </a:rPr>
              <a:t>Food &amp; Beverage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46EC9F-9B19-42A7-AD59-49DD17025D76}"/>
              </a:ext>
            </a:extLst>
          </p:cNvPr>
          <p:cNvSpPr txBox="1"/>
          <p:nvPr/>
        </p:nvSpPr>
        <p:spPr>
          <a:xfrm>
            <a:off x="4345671" y="3908662"/>
            <a:ext cx="2352435" cy="26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563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Photo by </a:t>
            </a:r>
            <a:r>
              <a:rPr lang="en-US" sz="563" u="sng" err="1">
                <a:solidFill>
                  <a:schemeClr val="bg1"/>
                </a:solidFill>
                <a:latin typeface="+mn-lt"/>
              </a:rPr>
              <a:t>W</a:t>
            </a:r>
            <a:r>
              <a:rPr lang="en-US" sz="563" u="sng" kern="1200" err="1">
                <a:solidFill>
                  <a:schemeClr val="bg1"/>
                </a:solidFill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epco</a:t>
            </a:r>
            <a:r>
              <a:rPr lang="en-US" sz="563" u="sng" kern="1200">
                <a:solidFill>
                  <a:schemeClr val="bg1"/>
                </a:solidFill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Plastics</a:t>
            </a:r>
            <a:endParaRPr lang="en-US" sz="563" kern="1200">
              <a:solidFill>
                <a:schemeClr val="bg1"/>
              </a:solidFill>
              <a:latin typeface="+mn-lt"/>
              <a:ea typeface="+mn-ea"/>
              <a:cs typeface="Calibri"/>
            </a:endParaRPr>
          </a:p>
          <a:p>
            <a:pPr>
              <a:buClrTx/>
              <a:buFontTx/>
              <a:buNone/>
            </a:pPr>
            <a:endParaRPr lang="en-US" sz="563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D08E97-A5DF-4152-84E2-87E8D4ECE961}"/>
              </a:ext>
            </a:extLst>
          </p:cNvPr>
          <p:cNvSpPr txBox="1"/>
          <p:nvPr/>
        </p:nvSpPr>
        <p:spPr>
          <a:xfrm>
            <a:off x="-20242" y="3916174"/>
            <a:ext cx="1605083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>
                <a:solidFill>
                  <a:schemeClr val="bg1"/>
                </a:solidFill>
                <a:latin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Crystal Kwok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on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A07F3D-5A18-443A-A5F6-039E484E77DB}"/>
              </a:ext>
            </a:extLst>
          </p:cNvPr>
          <p:cNvSpPr txBox="1"/>
          <p:nvPr/>
        </p:nvSpPr>
        <p:spPr>
          <a:xfrm>
            <a:off x="6878864" y="6102973"/>
            <a:ext cx="1665294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>
                <a:solidFill>
                  <a:schemeClr val="bg1"/>
                </a:solidFill>
                <a:latin typeface="+mn-lt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Kelly Lacy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from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19968B2-63D1-44F1-8236-A991665D983E}"/>
              </a:ext>
            </a:extLst>
          </p:cNvPr>
          <p:cNvSpPr txBox="1"/>
          <p:nvPr/>
        </p:nvSpPr>
        <p:spPr>
          <a:xfrm>
            <a:off x="6887844" y="3909241"/>
            <a:ext cx="2111096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>
                <a:solidFill>
                  <a:schemeClr val="bg1"/>
                </a:solidFill>
                <a:latin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Monique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Carrati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on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488013D-F721-4E9E-86B7-D73EE6108BD9}"/>
              </a:ext>
            </a:extLst>
          </p:cNvPr>
          <p:cNvSpPr txBox="1"/>
          <p:nvPr/>
        </p:nvSpPr>
        <p:spPr>
          <a:xfrm>
            <a:off x="-20242" y="4192080"/>
            <a:ext cx="2168620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ZMorph</a:t>
            </a:r>
            <a:r>
              <a:rPr lang="en-US" sz="600">
                <a:solidFill>
                  <a:schemeClr val="bg1"/>
                </a:solidFill>
                <a:latin typeface="+mn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Multitool 3D Printer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on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CAF23A-80EC-48DE-B11A-84C9339D7583}"/>
              </a:ext>
            </a:extLst>
          </p:cNvPr>
          <p:cNvSpPr txBox="1"/>
          <p:nvPr/>
        </p:nvSpPr>
        <p:spPr>
          <a:xfrm rot="10800000" flipV="1">
            <a:off x="1786428" y="6128950"/>
            <a:ext cx="1765958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 u="sng" err="1">
                <a:solidFill>
                  <a:schemeClr val="bg1"/>
                </a:solidFill>
                <a:latin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Blaz</a:t>
            </a:r>
            <a:r>
              <a:rPr lang="en-US" sz="600" u="sng">
                <a:solidFill>
                  <a:schemeClr val="bg1"/>
                </a:solidFill>
                <a:latin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600" u="sng" err="1">
                <a:solidFill>
                  <a:schemeClr val="bg1"/>
                </a:solidFill>
                <a:latin typeface="+mn-lt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Erzetic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on </a:t>
            </a:r>
            <a:r>
              <a:rPr lang="en-US" sz="600" u="sng" err="1">
                <a:solidFill>
                  <a:schemeClr val="bg1"/>
                </a:solidFill>
                <a:latin typeface="+mn-lt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2569E5-0768-42B7-8269-F17D4DE46241}"/>
              </a:ext>
            </a:extLst>
          </p:cNvPr>
          <p:cNvSpPr txBox="1"/>
          <p:nvPr/>
        </p:nvSpPr>
        <p:spPr>
          <a:xfrm>
            <a:off x="4374903" y="6103424"/>
            <a:ext cx="1996052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 u="sng">
                <a:solidFill>
                  <a:schemeClr val="bg1"/>
                </a:solidFill>
                <a:latin typeface="+mn-lt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Michal </a:t>
            </a:r>
            <a:r>
              <a:rPr lang="en-US" sz="600" u="sng" err="1">
                <a:solidFill>
                  <a:schemeClr val="bg1"/>
                </a:solidFill>
                <a:latin typeface="+mn-lt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Jarmoluk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from </a:t>
            </a:r>
            <a:r>
              <a:rPr lang="en-US" sz="600" u="sng" err="1">
                <a:solidFill>
                  <a:schemeClr val="bg1"/>
                </a:solidFill>
                <a:latin typeface="+mn-lt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2FC6F6-835C-4F7D-90DD-1E1A58D2BC4A}"/>
              </a:ext>
            </a:extLst>
          </p:cNvPr>
          <p:cNvSpPr txBox="1"/>
          <p:nvPr/>
        </p:nvSpPr>
        <p:spPr>
          <a:xfrm>
            <a:off x="1786427" y="3917636"/>
            <a:ext cx="2139858" cy="161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+mn-lt"/>
              </a:rPr>
              <a:t>Photo by </a:t>
            </a:r>
            <a:r>
              <a:rPr lang="en-US" sz="600">
                <a:solidFill>
                  <a:schemeClr val="bg1"/>
                </a:solidFill>
                <a:latin typeface="+mn-lt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Nicholas Doherty</a:t>
            </a:r>
            <a:r>
              <a:rPr lang="en-US" sz="600">
                <a:solidFill>
                  <a:schemeClr val="bg1"/>
                </a:solidFill>
                <a:latin typeface="+mn-lt"/>
              </a:rPr>
              <a:t> on </a:t>
            </a:r>
            <a:r>
              <a:rPr lang="en-US" sz="600" err="1">
                <a:solidFill>
                  <a:schemeClr val="bg1"/>
                </a:solidFill>
                <a:latin typeface="+mn-lt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Title 6">
            <a:extLst>
              <a:ext uri="{FF2B5EF4-FFF2-40B4-BE49-F238E27FC236}">
                <a16:creationId xmlns:a16="http://schemas.microsoft.com/office/drawing/2014/main" id="{D90B7488-F50A-4269-83DE-30004E8D29C2}"/>
              </a:ext>
            </a:extLst>
          </p:cNvPr>
          <p:cNvSpPr txBox="1">
            <a:spLocks/>
          </p:cNvSpPr>
          <p:nvPr/>
        </p:nvSpPr>
        <p:spPr>
          <a:xfrm>
            <a:off x="0" y="1159962"/>
            <a:ext cx="9144000" cy="579059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sz="4000" b="1" dirty="0">
                <a:solidFill>
                  <a:srgbClr val="ED7D31"/>
                </a:solidFill>
                <a:latin typeface="+mn-lt"/>
                <a:cs typeface="Helvetica"/>
              </a:rPr>
              <a:t>Advanced Manufacturing in CT</a:t>
            </a:r>
            <a:endParaRPr lang="en-US" sz="4000" dirty="0">
              <a:solidFill>
                <a:prstClr val="black"/>
              </a:solidFill>
              <a:latin typeface="+mn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891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BB98DBA5-8955-4F92-90D0-76B6E2FD1CFF}"/>
              </a:ext>
            </a:extLst>
          </p:cNvPr>
          <p:cNvSpPr txBox="1">
            <a:spLocks/>
          </p:cNvSpPr>
          <p:nvPr/>
        </p:nvSpPr>
        <p:spPr>
          <a:xfrm>
            <a:off x="0" y="860156"/>
            <a:ext cx="9144000" cy="1321936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sz="4000" b="1">
                <a:solidFill>
                  <a:srgbClr val="ED7D31"/>
                </a:solidFill>
                <a:latin typeface="+mn-lt"/>
                <a:cs typeface="Helvetica"/>
              </a:rPr>
              <a:t>Made in Connecticut Challenge</a:t>
            </a:r>
            <a:endParaRPr lang="en-US" sz="4000">
              <a:solidFill>
                <a:prstClr val="black"/>
              </a:solidFill>
              <a:latin typeface="+mn-lt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43479-F6CB-4BB5-B7F1-D5893CEF8A8F}"/>
              </a:ext>
            </a:extLst>
          </p:cNvPr>
          <p:cNvSpPr txBox="1"/>
          <p:nvPr/>
        </p:nvSpPr>
        <p:spPr>
          <a:xfrm>
            <a:off x="342519" y="1923269"/>
            <a:ext cx="845896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+mn-lt"/>
              </a:rPr>
              <a:t>Match a product card with a company description card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301AD4-7E55-465D-826A-B2E152679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" y="2923420"/>
            <a:ext cx="2977391" cy="29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05D6FE-FF58-41D7-8DA3-1FB1FC2B34FD}"/>
              </a:ext>
            </a:extLst>
          </p:cNvPr>
          <p:cNvSpPr txBox="1"/>
          <p:nvPr/>
        </p:nvSpPr>
        <p:spPr>
          <a:xfrm>
            <a:off x="4572000" y="2857843"/>
            <a:ext cx="3792399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dirty="0">
                <a:solidFill>
                  <a:srgbClr val="000000"/>
                </a:solidFill>
                <a:effectLst/>
                <a:latin typeface="+mn-lt"/>
              </a:rPr>
              <a:t>Sikorsky Aircraft</a:t>
            </a:r>
            <a:endParaRPr lang="en-US" sz="1600" b="0" dirty="0">
              <a:effectLst/>
              <a:latin typeface="+mn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Stratford, CT</a:t>
            </a:r>
            <a:endParaRPr lang="en-US" sz="1600" b="0" dirty="0">
              <a:effectLst/>
              <a:latin typeface="+mn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b="0" dirty="0">
                <a:effectLst/>
                <a:latin typeface="+mn-lt"/>
              </a:rPr>
            </a:b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+mn-lt"/>
              </a:rPr>
              <a:t>Manufactures: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 Helicopter parts</a:t>
            </a:r>
            <a:endParaRPr lang="en-US" sz="1600" b="0" dirty="0">
              <a:effectLst/>
              <a:latin typeface="+mn-lt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b="0" dirty="0">
                <a:effectLst/>
                <a:latin typeface="+mn-lt"/>
              </a:rPr>
            </a:b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+mn-lt"/>
              </a:rPr>
              <a:t>Fun Facts:</a:t>
            </a:r>
            <a:endParaRPr lang="en-US" sz="1600" b="0" dirty="0">
              <a:effectLst/>
              <a:latin typeface="+mn-lt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Sikorsky has produced Presidential helicopters since 1957.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+mn-lt"/>
              </a:rPr>
              <a:t>Sikorsky manufactures Black Hawk helicopters for military use. 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sz="1600" b="0" dirty="0">
                <a:effectLst/>
                <a:latin typeface="+mn-lt"/>
              </a:rPr>
            </a:br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+mn-lt"/>
              </a:rPr>
              <a:t>Aerospace and Transportation</a:t>
            </a:r>
            <a:endParaRPr lang="en-US" sz="1600" b="0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3626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BB98DBA5-8955-4F92-90D0-76B6E2FD1CFF}"/>
              </a:ext>
            </a:extLst>
          </p:cNvPr>
          <p:cNvSpPr txBox="1">
            <a:spLocks/>
          </p:cNvSpPr>
          <p:nvPr/>
        </p:nvSpPr>
        <p:spPr>
          <a:xfrm>
            <a:off x="-86361" y="818591"/>
            <a:ext cx="9230361" cy="1363683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  <a:buClrTx/>
            </a:pPr>
            <a:r>
              <a:rPr lang="en-US" sz="4000" b="1">
                <a:solidFill>
                  <a:srgbClr val="ED7D31"/>
                </a:solidFill>
                <a:latin typeface="+mn-lt"/>
                <a:cs typeface="Helvetica"/>
              </a:rPr>
              <a:t>Manufacturing Sorting</a:t>
            </a:r>
            <a:endParaRPr lang="en-US" sz="4000">
              <a:solidFill>
                <a:prstClr val="black"/>
              </a:solidFill>
              <a:latin typeface="+mn-lt"/>
              <a:cs typeface="Helvetic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F43479-F6CB-4BB5-B7F1-D5893CEF8A8F}"/>
              </a:ext>
            </a:extLst>
          </p:cNvPr>
          <p:cNvSpPr txBox="1"/>
          <p:nvPr/>
        </p:nvSpPr>
        <p:spPr>
          <a:xfrm>
            <a:off x="299338" y="1797553"/>
            <a:ext cx="8458962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Write down the name and product of each manufacturing company in the category where they best fit 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57794-FADE-4E68-A53E-06B4FDFD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60" y="2566994"/>
            <a:ext cx="6420679" cy="396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BB98DBA5-8955-4F92-90D0-76B6E2FD1CFF}"/>
              </a:ext>
            </a:extLst>
          </p:cNvPr>
          <p:cNvSpPr txBox="1">
            <a:spLocks/>
          </p:cNvSpPr>
          <p:nvPr/>
        </p:nvSpPr>
        <p:spPr>
          <a:xfrm>
            <a:off x="56562" y="735785"/>
            <a:ext cx="9144000" cy="1363683"/>
          </a:xfrm>
          <a:prstGeom prst="rect">
            <a:avLst/>
          </a:prstGeom>
          <a:noFill/>
          <a:effectLst/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450"/>
              </a:spcAft>
            </a:pPr>
            <a:r>
              <a:rPr lang="en-US" b="1">
                <a:solidFill>
                  <a:srgbClr val="ED7D31"/>
                </a:solidFill>
                <a:latin typeface="+mn-lt"/>
                <a:cs typeface="Helvetica"/>
              </a:rPr>
              <a:t>Reflection</a:t>
            </a:r>
            <a:endParaRPr lang="en-US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320C56-24D1-483E-8B81-601BBCB9F02E}"/>
              </a:ext>
            </a:extLst>
          </p:cNvPr>
          <p:cNvSpPr txBox="1"/>
          <p:nvPr/>
        </p:nvSpPr>
        <p:spPr>
          <a:xfrm>
            <a:off x="259850" y="1675143"/>
            <a:ext cx="86988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Write</a:t>
            </a:r>
            <a:r>
              <a:rPr lang="en-US" sz="2400" dirty="0">
                <a:latin typeface="+mn-lt"/>
              </a:rPr>
              <a:t>/</a:t>
            </a:r>
            <a:r>
              <a:rPr lang="en-US" sz="2400" b="1" dirty="0">
                <a:latin typeface="+mn-lt"/>
              </a:rPr>
              <a:t>Share</a:t>
            </a:r>
            <a:r>
              <a:rPr lang="en-US" sz="2400" dirty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one</a:t>
            </a:r>
            <a:r>
              <a:rPr lang="en-US" sz="2400" dirty="0">
                <a:latin typeface="+mn-lt"/>
              </a:rPr>
              <a:t> new thing you learned about manufacturing</a:t>
            </a:r>
          </a:p>
        </p:txBody>
      </p:sp>
      <p:pic>
        <p:nvPicPr>
          <p:cNvPr id="7" name="Picture 6" descr="A picture containing text, person, table, computer&#10;&#10;Description automatically generated">
            <a:extLst>
              <a:ext uri="{FF2B5EF4-FFF2-40B4-BE49-F238E27FC236}">
                <a16:creationId xmlns:a16="http://schemas.microsoft.com/office/drawing/2014/main" id="{F02D3ADE-BE33-4053-9E83-B0BD029CA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0" y="2506140"/>
            <a:ext cx="4758906" cy="2676885"/>
          </a:xfrm>
          <a:prstGeom prst="rect">
            <a:avLst/>
          </a:prstGeom>
        </p:spPr>
      </p:pic>
      <p:pic>
        <p:nvPicPr>
          <p:cNvPr id="5" name="Picture 4" descr="A picture containing motorcycle, sitting, bicycle, tabl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D541689-AB9A-4874-8CA1-AEF098C5F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7213" y="3031076"/>
            <a:ext cx="4517803" cy="3006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3A48B3-D0CC-4E4E-BDF6-C078ADC51588}"/>
              </a:ext>
            </a:extLst>
          </p:cNvPr>
          <p:cNvSpPr txBox="1"/>
          <p:nvPr/>
        </p:nvSpPr>
        <p:spPr>
          <a:xfrm>
            <a:off x="393861" y="4917630"/>
            <a:ext cx="1386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</a:rPr>
              <a:t>Source: Shutterstock.com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A8BB8-0F81-436F-9ED9-27E94DDC09D4}"/>
              </a:ext>
            </a:extLst>
          </p:cNvPr>
          <p:cNvSpPr txBox="1"/>
          <p:nvPr/>
        </p:nvSpPr>
        <p:spPr>
          <a:xfrm>
            <a:off x="4107213" y="5756113"/>
            <a:ext cx="1386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+mn-lt"/>
              </a:rPr>
              <a:t>Source: 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24855593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26F523DFFE542B227D80F35F7074B" ma:contentTypeVersion="13" ma:contentTypeDescription="Create a new document." ma:contentTypeScope="" ma:versionID="9cccca269b09bddea25191621c58dec2">
  <xsd:schema xmlns:xsd="http://www.w3.org/2001/XMLSchema" xmlns:xs="http://www.w3.org/2001/XMLSchema" xmlns:p="http://schemas.microsoft.com/office/2006/metadata/properties" xmlns:ns2="1643573b-a212-459b-9bae-db573865351b" xmlns:ns3="3829fe13-6ddd-450a-ab01-0b7e8721f3f3" targetNamespace="http://schemas.microsoft.com/office/2006/metadata/properties" ma:root="true" ma:fieldsID="91db42e0dca1310889274564f68466f2" ns2:_="" ns3:_="">
    <xsd:import namespace="1643573b-a212-459b-9bae-db573865351b"/>
    <xsd:import namespace="3829fe13-6ddd-450a-ab01-0b7e8721f3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3573b-a212-459b-9bae-db57386535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29fe13-6ddd-450a-ab01-0b7e8721f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829fe13-6ddd-450a-ab01-0b7e8721f3f3">
      <UserInfo>
        <DisplayName/>
        <AccountId xsi:nil="true"/>
        <AccountType/>
      </UserInfo>
    </SharedWithUsers>
    <MediaLengthInSeconds xmlns="1643573b-a212-459b-9bae-db573865351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EEE45A-046A-41CC-8F1F-A2922008D79E}">
  <ds:schemaRefs>
    <ds:schemaRef ds:uri="1643573b-a212-459b-9bae-db573865351b"/>
    <ds:schemaRef ds:uri="3829fe13-6ddd-450a-ab01-0b7e8721f3f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644F1EE-4327-4962-86C9-60DCFF6B475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643573b-a212-459b-9bae-db573865351b"/>
    <ds:schemaRef ds:uri="3829fe13-6ddd-450a-ab01-0b7e8721f3f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0595579-BEBA-4F07-9C43-CA1420D17C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On-screen Show (4:3)</PresentationFormat>
  <Paragraphs>91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Calvin Brown</dc:creator>
  <cp:lastModifiedBy>Kristi Oki</cp:lastModifiedBy>
  <cp:revision>6</cp:revision>
  <dcterms:modified xsi:type="dcterms:W3CDTF">2021-08-26T16:58:39Z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0x0101006AF26F523DFFE542B227D80F35F7074B</vt:lpwstr>
  </property>
  <property fmtid="{D5CDD505-2E9C-101B-9397-08002B2CF9AE}" pid="3" name="Order">
    <vt:r8>511900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</Properties>
</file>